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5"/>
  </p:notesMasterIdLst>
  <p:sldIdLst>
    <p:sldId id="256" r:id="rId2"/>
    <p:sldId id="273" r:id="rId3"/>
    <p:sldId id="257" r:id="rId4"/>
    <p:sldId id="260" r:id="rId5"/>
    <p:sldId id="268" r:id="rId6"/>
    <p:sldId id="270" r:id="rId7"/>
    <p:sldId id="265" r:id="rId8"/>
    <p:sldId id="264" r:id="rId9"/>
    <p:sldId id="266" r:id="rId10"/>
    <p:sldId id="267" r:id="rId11"/>
    <p:sldId id="271" r:id="rId12"/>
    <p:sldId id="269" r:id="rId13"/>
    <p:sldId id="27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C0A84-59B7-48C4-A08F-7C13DBA0FDDA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9E305-E39E-4ED1-8622-BDBDCDB53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31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9E305-E39E-4ED1-8622-BDBDCDB5354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4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9E305-E39E-4ED1-8622-BDBDCDB5354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97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2766-6610-4166-B234-037720F60CB6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7DE3-D874-48B2-8A1C-67F4D84A6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3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2766-6610-4166-B234-037720F60CB6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7DE3-D874-48B2-8A1C-67F4D84A6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31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2766-6610-4166-B234-037720F60CB6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7DE3-D874-48B2-8A1C-67F4D84A6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11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2766-6610-4166-B234-037720F60CB6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7DE3-D874-48B2-8A1C-67F4D84A6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2766-6610-4166-B234-037720F60CB6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7DE3-D874-48B2-8A1C-67F4D84A6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74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2766-6610-4166-B234-037720F60CB6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7DE3-D874-48B2-8A1C-67F4D84A6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00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2766-6610-4166-B234-037720F60CB6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7DE3-D874-48B2-8A1C-67F4D84A6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49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2766-6610-4166-B234-037720F60CB6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7DE3-D874-48B2-8A1C-67F4D84A6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63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2766-6610-4166-B234-037720F60CB6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7DE3-D874-48B2-8A1C-67F4D84A6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59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2766-6610-4166-B234-037720F60CB6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7DE3-D874-48B2-8A1C-67F4D84A6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21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2766-6610-4166-B234-037720F60CB6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7DE3-D874-48B2-8A1C-67F4D84A6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0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B82766-6610-4166-B234-037720F60CB6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3E17DE3-D874-48B2-8A1C-67F4D84A6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58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6.jpeg"/><Relationship Id="rId7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8.svg"/><Relationship Id="rId4" Type="http://schemas.openxmlformats.org/officeDocument/2006/relationships/image" Target="../media/image17.jpe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2562" y="1834771"/>
            <a:ext cx="8625253" cy="32552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КРАЕВЕДЧЕСКАЯ ВИКТОРИНА</a:t>
            </a:r>
            <a:br>
              <a:rPr lang="ru-RU" sz="4000" b="1" dirty="0"/>
            </a:br>
            <a:br>
              <a:rPr lang="ru-RU" sz="4000" b="1" dirty="0"/>
            </a:br>
            <a:r>
              <a:rPr lang="ru-RU" sz="3600" b="1" dirty="0"/>
              <a:t>к школьному познавательному маршруту </a:t>
            </a:r>
            <a:br>
              <a:rPr lang="ru-RU" sz="4000" b="1" dirty="0"/>
            </a:br>
            <a:r>
              <a:rPr lang="ru-RU" sz="4000" b="1" dirty="0"/>
              <a:t>«Овеянные славой рубежи»</a:t>
            </a:r>
            <a:br>
              <a:rPr lang="ru-RU" sz="4000" dirty="0"/>
            </a:br>
            <a:br>
              <a:rPr lang="ru-RU" sz="4000" dirty="0"/>
            </a:br>
            <a:endParaRPr lang="ru-RU" sz="40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500649" y="6362737"/>
            <a:ext cx="571500" cy="357188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7" name="Рисунок 6" descr="Попасть в яблочко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4949" y="2436488"/>
            <a:ext cx="1800000" cy="18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4892" y="4976446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Подготовили: </a:t>
            </a:r>
          </a:p>
          <a:p>
            <a:pPr algn="r"/>
            <a:r>
              <a:rPr lang="ru-RU" b="1" dirty="0">
                <a:solidFill>
                  <a:schemeClr val="bg1"/>
                </a:solidFill>
              </a:rPr>
              <a:t>Дмитриева </a:t>
            </a:r>
            <a:r>
              <a:rPr lang="ru-RU" b="1" dirty="0" err="1">
                <a:solidFill>
                  <a:schemeClr val="bg1"/>
                </a:solidFill>
              </a:rPr>
              <a:t>А.И</a:t>
            </a:r>
            <a:r>
              <a:rPr lang="ru-RU" b="1" dirty="0">
                <a:solidFill>
                  <a:schemeClr val="bg1"/>
                </a:solidFill>
              </a:rPr>
              <a:t>., Дмитриева </a:t>
            </a:r>
            <a:r>
              <a:rPr lang="ru-RU" b="1" dirty="0" err="1">
                <a:solidFill>
                  <a:schemeClr val="bg1"/>
                </a:solidFill>
              </a:rPr>
              <a:t>М.И</a:t>
            </a:r>
            <a:r>
              <a:rPr lang="ru-RU" b="1" dirty="0">
                <a:solidFill>
                  <a:schemeClr val="bg1"/>
                </a:solidFill>
              </a:rPr>
              <a:t>,</a:t>
            </a:r>
          </a:p>
          <a:p>
            <a:pPr algn="r"/>
            <a:r>
              <a:rPr lang="ru-RU" b="1" dirty="0">
                <a:solidFill>
                  <a:schemeClr val="bg1"/>
                </a:solidFill>
              </a:rPr>
              <a:t>Журавлёва </a:t>
            </a:r>
            <a:r>
              <a:rPr lang="ru-RU" b="1" dirty="0" err="1">
                <a:solidFill>
                  <a:schemeClr val="bg1"/>
                </a:solidFill>
              </a:rPr>
              <a:t>О.И</a:t>
            </a:r>
            <a:r>
              <a:rPr lang="ru-RU" b="1" dirty="0">
                <a:solidFill>
                  <a:schemeClr val="bg1"/>
                </a:solidFill>
              </a:rPr>
              <a:t>., Немыкина </a:t>
            </a:r>
            <a:r>
              <a:rPr lang="ru-RU" b="1" dirty="0" err="1">
                <a:solidFill>
                  <a:schemeClr val="bg1"/>
                </a:solidFill>
              </a:rPr>
              <a:t>Т.В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3645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/>
              <a:t>Вопрос 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5375" y="543205"/>
            <a:ext cx="7889631" cy="1004661"/>
          </a:xfrm>
        </p:spPr>
        <p:txBody>
          <a:bodyPr>
            <a:normAutofit/>
          </a:bodyPr>
          <a:lstStyle/>
          <a:p>
            <a:r>
              <a:rPr lang="ru-RU" sz="2200" b="1" dirty="0"/>
              <a:t>Как называется площадь города Старый Оскол, на которой расположена стела «Город воинской славы»?</a:t>
            </a:r>
          </a:p>
        </p:txBody>
      </p:sp>
      <p:pic>
        <p:nvPicPr>
          <p:cNvPr id="5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2731" y="2056586"/>
            <a:ext cx="3134711" cy="4179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Рамка 5"/>
          <p:cNvSpPr/>
          <p:nvPr/>
        </p:nvSpPr>
        <p:spPr>
          <a:xfrm>
            <a:off x="7754258" y="5487633"/>
            <a:ext cx="1403184" cy="748569"/>
          </a:xfrm>
          <a:prstGeom prst="fra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ОТВЕТ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7346" y="6316159"/>
            <a:ext cx="60691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Площадь Победы</a:t>
            </a:r>
            <a:endParaRPr lang="ru-RU" sz="2400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500649" y="6362737"/>
            <a:ext cx="571500" cy="357188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96408" y="6362737"/>
            <a:ext cx="571500" cy="357188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1" name="Рисунок 10" descr="Профессор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009" y="2148741"/>
            <a:ext cx="914400" cy="914400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4087757" y="1282094"/>
            <a:ext cx="7612736" cy="1004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i="1" dirty="0"/>
              <a:t>Нажми на кнопку «Ответ» - под фотографией появится название объекта</a:t>
            </a:r>
            <a:endParaRPr lang="ru-RU" sz="1800" i="1" dirty="0">
              <a:solidFill>
                <a:schemeClr val="accent6"/>
              </a:solidFill>
            </a:endParaRPr>
          </a:p>
        </p:txBody>
      </p:sp>
      <p:pic>
        <p:nvPicPr>
          <p:cNvPr id="13" name="Рисунок 12" descr="Направление"/>
          <p:cNvPicPr/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47756" y="1428403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9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/>
              <a:t>Вопрос 9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3299" y="752964"/>
            <a:ext cx="8255978" cy="1004661"/>
          </a:xfrm>
        </p:spPr>
        <p:txBody>
          <a:bodyPr>
            <a:noAutofit/>
          </a:bodyPr>
          <a:lstStyle/>
          <a:p>
            <a:r>
              <a:rPr lang="ru-RU" sz="2400" b="1" dirty="0"/>
              <a:t>Какого памятного места, мемориала нет на Площади Победы в городе Старый Оскол?</a:t>
            </a:r>
          </a:p>
        </p:txBody>
      </p:sp>
      <p:sp>
        <p:nvSpPr>
          <p:cNvPr id="5" name="Овал 4"/>
          <p:cNvSpPr/>
          <p:nvPr/>
        </p:nvSpPr>
        <p:spPr>
          <a:xfrm>
            <a:off x="4012345" y="5129702"/>
            <a:ext cx="571500" cy="571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012345" y="3887421"/>
            <a:ext cx="571500" cy="571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012345" y="2777391"/>
            <a:ext cx="571500" cy="571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55282" y="2848829"/>
            <a:ext cx="5357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cs typeface="Arial" pitchFamily="34" charset="0"/>
              </a:rPr>
              <a:t>Аллея Героев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55282" y="3958859"/>
            <a:ext cx="43578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cs typeface="Arial" pitchFamily="34" charset="0"/>
              </a:rPr>
              <a:t>Стела «Город воинской славы»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36245" y="5158277"/>
            <a:ext cx="6249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cs typeface="Arial" pitchFamily="34" charset="0"/>
              </a:rPr>
              <a:t>Мемориальный комплекс «Атаманский лес»</a:t>
            </a: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11500649" y="6362737"/>
            <a:ext cx="571500" cy="357188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96408" y="6362737"/>
            <a:ext cx="571500" cy="357188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5" name="Рисунок 14" descr="Профессор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009" y="2148741"/>
            <a:ext cx="914400" cy="914400"/>
          </a:xfrm>
          <a:prstGeom prst="rect">
            <a:avLst/>
          </a:prstGeom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4208954" y="1676706"/>
            <a:ext cx="6992446" cy="1004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i="1" dirty="0"/>
              <a:t>Нажимай на круги, расположенные слева от вариантов ответов </a:t>
            </a:r>
            <a:br>
              <a:rPr lang="ru-RU" sz="1800" i="1" dirty="0"/>
            </a:br>
            <a:r>
              <a:rPr lang="ru-RU" sz="1800" i="1" dirty="0"/>
              <a:t>(в любом порядке). У правильного варианта ответа круг окрасится </a:t>
            </a:r>
            <a:r>
              <a:rPr lang="ru-RU" sz="1800" i="1" dirty="0">
                <a:solidFill>
                  <a:srgbClr val="00B050"/>
                </a:solidFill>
              </a:rPr>
              <a:t>в зеленый цвет</a:t>
            </a:r>
            <a:r>
              <a:rPr lang="ru-RU" sz="1800" i="1" dirty="0"/>
              <a:t>, у неправильных – </a:t>
            </a:r>
            <a:r>
              <a:rPr lang="ru-RU" sz="1800" i="1" dirty="0">
                <a:solidFill>
                  <a:schemeClr val="accent6"/>
                </a:solidFill>
              </a:rPr>
              <a:t>в красный</a:t>
            </a:r>
          </a:p>
        </p:txBody>
      </p:sp>
      <p:pic>
        <p:nvPicPr>
          <p:cNvPr id="17" name="Рисунок 16" descr="Направление"/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68953" y="182301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5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5D945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524000" y="571501"/>
            <a:ext cx="9144000" cy="1071563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8195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1853" y="1717624"/>
            <a:ext cx="1636116" cy="2181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082455" y="3918868"/>
            <a:ext cx="28191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cs typeface="Arial" pitchFamily="34" charset="0"/>
              </a:rPr>
              <a:t>Братская могила № 1 </a:t>
            </a:r>
            <a:br>
              <a:rPr lang="ru-RU" sz="1600" b="1" dirty="0">
                <a:cs typeface="Arial" pitchFamily="34" charset="0"/>
              </a:rPr>
            </a:br>
            <a:r>
              <a:rPr lang="ru-RU" sz="1600" b="1" dirty="0">
                <a:cs typeface="Arial" pitchFamily="34" charset="0"/>
              </a:rPr>
              <a:t>на Старом Ахтырском кладбище в г. Старый Оскол</a:t>
            </a:r>
          </a:p>
        </p:txBody>
      </p:sp>
      <p:pic>
        <p:nvPicPr>
          <p:cNvPr id="8197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1109" y="1676799"/>
            <a:ext cx="1724035" cy="23048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885756" y="4071968"/>
            <a:ext cx="3907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cs typeface="Arial" pitchFamily="34" charset="0"/>
              </a:rPr>
              <a:t>Памятник </a:t>
            </a:r>
            <a:r>
              <a:rPr lang="ru-RU" sz="1600" b="1" dirty="0" err="1">
                <a:cs typeface="Arial" pitchFamily="34" charset="0"/>
              </a:rPr>
              <a:t>И.Р</a:t>
            </a:r>
            <a:r>
              <a:rPr lang="ru-RU" sz="1600" b="1" dirty="0">
                <a:cs typeface="Arial" pitchFamily="34" charset="0"/>
              </a:rPr>
              <a:t>. Апанасенко </a:t>
            </a:r>
            <a:br>
              <a:rPr lang="ru-RU" sz="1600" b="1" dirty="0">
                <a:cs typeface="Arial" pitchFamily="34" charset="0"/>
              </a:rPr>
            </a:br>
            <a:r>
              <a:rPr lang="ru-RU" sz="1600" b="1" dirty="0">
                <a:cs typeface="Arial" pitchFamily="34" charset="0"/>
              </a:rPr>
              <a:t>на Привокзальной площади </a:t>
            </a:r>
          </a:p>
          <a:p>
            <a:pPr algn="ctr">
              <a:defRPr/>
            </a:pPr>
            <a:r>
              <a:rPr lang="ru-RU" sz="1600" b="1" dirty="0">
                <a:cs typeface="Arial" pitchFamily="34" charset="0"/>
              </a:rPr>
              <a:t>в г. Белгороде</a:t>
            </a:r>
          </a:p>
        </p:txBody>
      </p:sp>
      <p:pic>
        <p:nvPicPr>
          <p:cNvPr id="8199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9991" y="1668709"/>
            <a:ext cx="1764924" cy="23594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472963" y="4127240"/>
            <a:ext cx="2849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cs typeface="Arial" pitchFamily="34" charset="0"/>
              </a:rPr>
              <a:t>Памятник </a:t>
            </a:r>
            <a:r>
              <a:rPr lang="ru-RU" sz="1600" b="1" dirty="0" err="1">
                <a:cs typeface="Arial" pitchFamily="34" charset="0"/>
              </a:rPr>
              <a:t>Г.К</a:t>
            </a:r>
            <a:r>
              <a:rPr lang="ru-RU" sz="1600" b="1" dirty="0">
                <a:cs typeface="Arial" pitchFamily="34" charset="0"/>
              </a:rPr>
              <a:t>. Жукову </a:t>
            </a:r>
          </a:p>
          <a:p>
            <a:pPr algn="ctr">
              <a:defRPr/>
            </a:pPr>
            <a:r>
              <a:rPr lang="ru-RU" sz="1600" b="1" dirty="0">
                <a:cs typeface="Arial" pitchFamily="34" charset="0"/>
              </a:rPr>
              <a:t>в Парке Победы г. Белгорода</a:t>
            </a:r>
          </a:p>
        </p:txBody>
      </p:sp>
      <p:pic>
        <p:nvPicPr>
          <p:cNvPr id="8201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9234" y="4787851"/>
            <a:ext cx="1449054" cy="1932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269119" y="6241705"/>
            <a:ext cx="2251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cs typeface="Arial" pitchFamily="34" charset="0"/>
              </a:rPr>
              <a:t>Памятник А. Невскому</a:t>
            </a:r>
          </a:p>
          <a:p>
            <a:pPr algn="ctr">
              <a:defRPr/>
            </a:pPr>
            <a:r>
              <a:rPr lang="ru-RU" sz="1600" b="1" dirty="0">
                <a:cs typeface="Arial" pitchFamily="34" charset="0"/>
              </a:rPr>
              <a:t> в г. Старый Оскол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72963" y="684339"/>
            <a:ext cx="8291145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Как называются и где находятся эти памятные места городов воинской славы Белгородской области?</a:t>
            </a:r>
          </a:p>
        </p:txBody>
      </p:sp>
      <p:pic>
        <p:nvPicPr>
          <p:cNvPr id="8204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1936" y="4770856"/>
            <a:ext cx="1468066" cy="19574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2753964" y="6251084"/>
            <a:ext cx="25513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cs typeface="Arial" pitchFamily="34" charset="0"/>
              </a:rPr>
              <a:t>Аллея Героев </a:t>
            </a:r>
          </a:p>
          <a:p>
            <a:pPr algn="ctr">
              <a:defRPr/>
            </a:pPr>
            <a:r>
              <a:rPr lang="ru-RU" sz="1600" b="1" dirty="0">
                <a:cs typeface="Arial" pitchFamily="34" charset="0"/>
              </a:rPr>
              <a:t>в г. Старый Оскол</a:t>
            </a:r>
          </a:p>
        </p:txBody>
      </p:sp>
      <p:sp>
        <p:nvSpPr>
          <p:cNvPr id="20" name="Рамка 19"/>
          <p:cNvSpPr/>
          <p:nvPr/>
        </p:nvSpPr>
        <p:spPr>
          <a:xfrm>
            <a:off x="3811026" y="3513208"/>
            <a:ext cx="840105" cy="511725"/>
          </a:xfrm>
          <a:prstGeom prst="fra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</a:p>
        </p:txBody>
      </p:sp>
      <p:sp>
        <p:nvSpPr>
          <p:cNvPr id="21" name="Рамка 20"/>
          <p:cNvSpPr/>
          <p:nvPr/>
        </p:nvSpPr>
        <p:spPr>
          <a:xfrm>
            <a:off x="9629234" y="6325012"/>
            <a:ext cx="754481" cy="396572"/>
          </a:xfrm>
          <a:prstGeom prst="fra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</a:p>
        </p:txBody>
      </p:sp>
      <p:sp>
        <p:nvSpPr>
          <p:cNvPr id="22" name="Рамка 21"/>
          <p:cNvSpPr/>
          <p:nvPr/>
        </p:nvSpPr>
        <p:spPr>
          <a:xfrm>
            <a:off x="9550131" y="3513208"/>
            <a:ext cx="754454" cy="382899"/>
          </a:xfrm>
          <a:prstGeom prst="fra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</a:p>
        </p:txBody>
      </p:sp>
      <p:sp>
        <p:nvSpPr>
          <p:cNvPr id="23" name="Рамка 22"/>
          <p:cNvSpPr/>
          <p:nvPr/>
        </p:nvSpPr>
        <p:spPr>
          <a:xfrm>
            <a:off x="6951459" y="3513208"/>
            <a:ext cx="811835" cy="470623"/>
          </a:xfrm>
          <a:prstGeom prst="fra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</a:p>
        </p:txBody>
      </p:sp>
      <p:sp>
        <p:nvSpPr>
          <p:cNvPr id="24" name="Рамка 23"/>
          <p:cNvSpPr/>
          <p:nvPr/>
        </p:nvSpPr>
        <p:spPr>
          <a:xfrm>
            <a:off x="5091936" y="6362737"/>
            <a:ext cx="728572" cy="381604"/>
          </a:xfrm>
          <a:prstGeom prst="fra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11500649" y="6362737"/>
            <a:ext cx="571500" cy="357188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6" name="Управляющая кнопка: назад 25">
            <a:hlinkClick r:id="" action="ppaction://hlinkshowjump?jump=previousslide" highlightClick="1"/>
          </p:cNvPr>
          <p:cNvSpPr/>
          <p:nvPr/>
        </p:nvSpPr>
        <p:spPr>
          <a:xfrm>
            <a:off x="96408" y="6362737"/>
            <a:ext cx="571500" cy="357188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/>
              <a:t>Вопрос 10</a:t>
            </a:r>
          </a:p>
        </p:txBody>
      </p:sp>
      <p:pic>
        <p:nvPicPr>
          <p:cNvPr id="29" name="Рисунок 28" descr="Профессор"/>
          <p:cNvPicPr/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8009" y="2148741"/>
            <a:ext cx="914400" cy="914400"/>
          </a:xfrm>
          <a:prstGeom prst="rect">
            <a:avLst/>
          </a:prstGeom>
        </p:spPr>
      </p:pic>
      <p:sp>
        <p:nvSpPr>
          <p:cNvPr id="28" name="Объект 2"/>
          <p:cNvSpPr txBox="1">
            <a:spLocks/>
          </p:cNvSpPr>
          <p:nvPr/>
        </p:nvSpPr>
        <p:spPr>
          <a:xfrm>
            <a:off x="7271015" y="5053970"/>
            <a:ext cx="2110132" cy="1004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i="1" dirty="0"/>
              <a:t>Нажми на кнопку с цифрой </a:t>
            </a:r>
            <a:br>
              <a:rPr lang="ru-RU" sz="1200" i="1" dirty="0"/>
            </a:br>
            <a:r>
              <a:rPr lang="ru-RU" sz="1200" i="1" dirty="0"/>
              <a:t>в левом нижнем углу фотографии - под фотографией появится название объекта</a:t>
            </a:r>
            <a:endParaRPr lang="ru-RU" sz="1200" i="1" dirty="0">
              <a:solidFill>
                <a:schemeClr val="accent6"/>
              </a:solidFill>
            </a:endParaRPr>
          </a:p>
        </p:txBody>
      </p:sp>
      <p:pic>
        <p:nvPicPr>
          <p:cNvPr id="30" name="Рисунок 29" descr="Направление"/>
          <p:cNvPicPr/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31014" y="5200279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0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6408" y="1230470"/>
            <a:ext cx="8528538" cy="209214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ВИКТОРИНА  ЗАВЕРШЕНА!</a:t>
            </a:r>
            <a:br>
              <a:rPr lang="ru-RU" sz="4000" b="1" dirty="0"/>
            </a:br>
            <a:br>
              <a:rPr lang="ru-RU" sz="4000" b="1" dirty="0"/>
            </a:br>
            <a:r>
              <a:rPr lang="ru-RU" sz="4000" b="1" dirty="0"/>
              <a:t>ОЦЕНИ СВОИ ЗНАНИЯ:</a:t>
            </a:r>
            <a:br>
              <a:rPr lang="ru-RU" sz="4000" b="1" dirty="0"/>
            </a:br>
            <a:endParaRPr lang="ru-RU" sz="4000" dirty="0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11500649" y="6362737"/>
            <a:ext cx="571500" cy="357188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96408" y="6362737"/>
            <a:ext cx="571500" cy="357188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7" name="Рисунок 6" descr="Фейерверки"/>
          <p:cNvPicPr/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8959" y="2483529"/>
            <a:ext cx="1800000" cy="1800000"/>
          </a:xfrm>
          <a:prstGeom prst="rect">
            <a:avLst/>
          </a:prstGeom>
        </p:spPr>
      </p:pic>
      <p:pic>
        <p:nvPicPr>
          <p:cNvPr id="12" name="Рисунок 11" descr="Направление"/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738" y="3126849"/>
            <a:ext cx="540000" cy="540000"/>
          </a:xfrm>
          <a:prstGeom prst="rect">
            <a:avLst/>
          </a:prstGeom>
        </p:spPr>
      </p:pic>
      <p:pic>
        <p:nvPicPr>
          <p:cNvPr id="13" name="Рисунок 12" descr="Направление"/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538" y="3867389"/>
            <a:ext cx="540000" cy="540000"/>
          </a:xfrm>
          <a:prstGeom prst="rect">
            <a:avLst/>
          </a:prstGeom>
        </p:spPr>
      </p:pic>
      <p:pic>
        <p:nvPicPr>
          <p:cNvPr id="14" name="Рисунок 13" descr="Направление"/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538" y="4635076"/>
            <a:ext cx="540000" cy="540000"/>
          </a:xfrm>
          <a:prstGeom prst="rect">
            <a:avLst/>
          </a:prstGeom>
        </p:spPr>
      </p:pic>
      <p:pic>
        <p:nvPicPr>
          <p:cNvPr id="15" name="Рисунок 14" descr="Направление"/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538" y="5365706"/>
            <a:ext cx="540000" cy="5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553" y="3109265"/>
            <a:ext cx="75790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10 правильных ответов – ОТЛИЧНО,</a:t>
            </a:r>
          </a:p>
          <a:p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7-9 правильных ответов – ХОРОШО,</a:t>
            </a:r>
          </a:p>
          <a:p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5,6 правильных ответов – удовлетворительно,</a:t>
            </a:r>
          </a:p>
          <a:p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менее 5 правильных ответов – будь внимательнее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3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9277" y="2300771"/>
            <a:ext cx="8528538" cy="32552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ПРОВЕРЬ СЕБЯ!</a:t>
            </a:r>
            <a:br>
              <a:rPr lang="ru-RU" sz="4000" b="1" dirty="0"/>
            </a:br>
            <a:br>
              <a:rPr lang="ru-RU" sz="4000" b="1" dirty="0"/>
            </a:br>
            <a:r>
              <a:rPr lang="ru-RU" sz="3600" b="1" dirty="0"/>
              <a:t>Ответь на вопросы викторины и узнай, насколько хорошо ты изучил </a:t>
            </a:r>
            <a:br>
              <a:rPr lang="ru-RU" sz="3600" b="1" dirty="0"/>
            </a:br>
            <a:r>
              <a:rPr lang="ru-RU" sz="3600" b="1" dirty="0"/>
              <a:t>города воинской славы </a:t>
            </a:r>
            <a:br>
              <a:rPr lang="ru-RU" sz="3600" b="1" dirty="0"/>
            </a:br>
            <a:r>
              <a:rPr lang="ru-RU" sz="3600" b="1" dirty="0"/>
              <a:t>Белгородской области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500649" y="6362737"/>
            <a:ext cx="571500" cy="357188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96408" y="6362737"/>
            <a:ext cx="571500" cy="357188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6" name="Рисунок 5" descr="Контрольный список (справа налево)"/>
          <p:cNvPicPr/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5484" y="2593731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4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/>
              <a:t>Вопрос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3299" y="752964"/>
            <a:ext cx="8255978" cy="1004661"/>
          </a:xfrm>
        </p:spPr>
        <p:txBody>
          <a:bodyPr>
            <a:noAutofit/>
          </a:bodyPr>
          <a:lstStyle/>
          <a:p>
            <a:r>
              <a:rPr lang="ru-RU" sz="2400" b="1" dirty="0"/>
              <a:t>Какого почетного звания город Белгород удостоен </a:t>
            </a:r>
            <a:br>
              <a:rPr lang="ru-RU" sz="2400" b="1" dirty="0"/>
            </a:br>
            <a:r>
              <a:rPr lang="ru-RU" sz="2400" b="1" dirty="0"/>
              <a:t>в 2007 году, а город Старый Оскол - в 2011 году?</a:t>
            </a:r>
          </a:p>
        </p:txBody>
      </p:sp>
      <p:sp>
        <p:nvSpPr>
          <p:cNvPr id="5" name="Овал 4"/>
          <p:cNvSpPr/>
          <p:nvPr/>
        </p:nvSpPr>
        <p:spPr>
          <a:xfrm>
            <a:off x="4012345" y="5129702"/>
            <a:ext cx="571500" cy="571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012345" y="3887421"/>
            <a:ext cx="571500" cy="571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012345" y="2777391"/>
            <a:ext cx="571500" cy="571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55282" y="2848829"/>
            <a:ext cx="5357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cs typeface="Arial" pitchFamily="34" charset="0"/>
              </a:rPr>
              <a:t>Город-герой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55282" y="3958859"/>
            <a:ext cx="32515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cs typeface="Arial" pitchFamily="34" charset="0"/>
              </a:rPr>
              <a:t>Город первого салюта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36245" y="5158277"/>
            <a:ext cx="32407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cs typeface="Arial" pitchFamily="34" charset="0"/>
              </a:rPr>
              <a:t>Город воинской славы</a:t>
            </a: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11500649" y="6362737"/>
            <a:ext cx="571500" cy="357188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96408" y="6362737"/>
            <a:ext cx="571500" cy="357188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6" name="Рисунок 15" descr="Профессор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009" y="2148741"/>
            <a:ext cx="914400" cy="914400"/>
          </a:xfrm>
          <a:prstGeom prst="rect">
            <a:avLst/>
          </a:prstGeom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4208954" y="1676706"/>
            <a:ext cx="6992446" cy="1004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i="1" dirty="0"/>
              <a:t>Нажимай на круги, расположенные слева от вариантов ответов </a:t>
            </a:r>
            <a:br>
              <a:rPr lang="ru-RU" sz="1800" i="1" dirty="0"/>
            </a:br>
            <a:r>
              <a:rPr lang="ru-RU" sz="1800" i="1" dirty="0"/>
              <a:t>(в любом порядке). У правильного варианта ответа круг окрасится </a:t>
            </a:r>
            <a:r>
              <a:rPr lang="ru-RU" sz="1800" i="1" dirty="0">
                <a:solidFill>
                  <a:srgbClr val="00B050"/>
                </a:solidFill>
              </a:rPr>
              <a:t>в зеленый цвет</a:t>
            </a:r>
            <a:r>
              <a:rPr lang="ru-RU" sz="1800" i="1" dirty="0"/>
              <a:t>, у неправильных – </a:t>
            </a:r>
            <a:r>
              <a:rPr lang="ru-RU" sz="1800" i="1" dirty="0">
                <a:solidFill>
                  <a:schemeClr val="accent6"/>
                </a:solidFill>
              </a:rPr>
              <a:t>в красный</a:t>
            </a:r>
          </a:p>
        </p:txBody>
      </p:sp>
      <p:pic>
        <p:nvPicPr>
          <p:cNvPr id="18" name="Рисунок 17" descr="Направление"/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68953" y="182301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9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5D945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/>
              <a:t>Вопрос 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5894" y="766194"/>
            <a:ext cx="8314765" cy="1004661"/>
          </a:xfrm>
        </p:spPr>
        <p:txBody>
          <a:bodyPr>
            <a:noAutofit/>
          </a:bodyPr>
          <a:lstStyle/>
          <a:p>
            <a:r>
              <a:rPr lang="ru-RU" sz="2400" b="1" dirty="0"/>
              <a:t>Каким орденом был награжден город Белгород </a:t>
            </a:r>
            <a:br>
              <a:rPr lang="ru-RU" sz="2400" b="1" dirty="0"/>
            </a:br>
            <a:r>
              <a:rPr lang="ru-RU" sz="2400" b="1" dirty="0"/>
              <a:t>в 1980 году? В честь этого знаменательного события </a:t>
            </a:r>
            <a:br>
              <a:rPr lang="ru-RU" sz="2400" b="1" dirty="0"/>
            </a:br>
            <a:r>
              <a:rPr lang="ru-RU" sz="2400" b="1" dirty="0"/>
              <a:t>у входа в Парк Победы установлена памятная стела</a:t>
            </a:r>
          </a:p>
        </p:txBody>
      </p:sp>
      <p:pic>
        <p:nvPicPr>
          <p:cNvPr id="7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7470" y="1954293"/>
            <a:ext cx="2963941" cy="3962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032969" y="6014481"/>
            <a:ext cx="6836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Орден Отечественной войны I степени</a:t>
            </a:r>
            <a:endParaRPr lang="ru-RU" sz="2800" dirty="0"/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3778628" y="2930973"/>
            <a:ext cx="4037495" cy="1385508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ОТВЕТ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1500649" y="6362737"/>
            <a:ext cx="571500" cy="357188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96408" y="6362737"/>
            <a:ext cx="571500" cy="357188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3" name="Рисунок 12" descr="Профессор"/>
          <p:cNvPicPr/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8009" y="2148741"/>
            <a:ext cx="914400" cy="914400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4078965" y="1847184"/>
            <a:ext cx="3860489" cy="1004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i="1" dirty="0"/>
              <a:t>Нажми на стрелку «Ответ» - под фотографией появится название объекта</a:t>
            </a:r>
            <a:endParaRPr lang="ru-RU" sz="1800" i="1" dirty="0">
              <a:solidFill>
                <a:schemeClr val="accent6"/>
              </a:solidFill>
            </a:endParaRPr>
          </a:p>
        </p:txBody>
      </p:sp>
      <p:pic>
        <p:nvPicPr>
          <p:cNvPr id="15" name="Рисунок 14" descr="Направление"/>
          <p:cNvPicPr/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38964" y="1993493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0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/>
              <a:t>Вопрос 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7100" y="789774"/>
            <a:ext cx="8357347" cy="1004661"/>
          </a:xfrm>
        </p:spPr>
        <p:txBody>
          <a:bodyPr>
            <a:noAutofit/>
          </a:bodyPr>
          <a:lstStyle/>
          <a:p>
            <a:pPr lvl="0"/>
            <a:r>
              <a:rPr lang="ru-RU" sz="2400" b="1" dirty="0"/>
              <a:t>Возле какого государственного музея, расположенного на музейной площади Белгорода, размещена коллекция военной техники?</a:t>
            </a:r>
          </a:p>
        </p:txBody>
      </p:sp>
      <p:sp>
        <p:nvSpPr>
          <p:cNvPr id="5" name="Овал 4"/>
          <p:cNvSpPr/>
          <p:nvPr/>
        </p:nvSpPr>
        <p:spPr>
          <a:xfrm>
            <a:off x="3600181" y="2763991"/>
            <a:ext cx="571500" cy="571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600364" y="5246748"/>
            <a:ext cx="571500" cy="571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/>
          </a:p>
        </p:txBody>
      </p:sp>
      <p:sp>
        <p:nvSpPr>
          <p:cNvPr id="8" name="Овал 7"/>
          <p:cNvSpPr/>
          <p:nvPr/>
        </p:nvSpPr>
        <p:spPr>
          <a:xfrm>
            <a:off x="3600181" y="4038309"/>
            <a:ext cx="571500" cy="571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60508" y="4003883"/>
            <a:ext cx="72401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cs typeface="Arial" pitchFamily="34" charset="0"/>
              </a:rPr>
              <a:t>Белгородский государственный историко-краеведческий музей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60508" y="2695798"/>
            <a:ext cx="7134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cs typeface="Arial" pitchFamily="34" charset="0"/>
              </a:rPr>
              <a:t>Белгородский государственный историко-художественный </a:t>
            </a:r>
          </a:p>
          <a:p>
            <a:pPr>
              <a:defRPr/>
            </a:pPr>
            <a:r>
              <a:rPr lang="ru-RU" sz="2000" b="1" dirty="0">
                <a:cs typeface="Arial" pitchFamily="34" charset="0"/>
              </a:rPr>
              <a:t>музей-диорама «Курская битва. Белгородское направление»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50458" y="5418138"/>
            <a:ext cx="6704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cs typeface="Arial" pitchFamily="34" charset="0"/>
              </a:rPr>
              <a:t>Белгородский государственный художественный музей</a:t>
            </a: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11500649" y="6362737"/>
            <a:ext cx="571500" cy="357188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96408" y="6362737"/>
            <a:ext cx="571500" cy="357188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5" name="Рисунок 14" descr="Профессор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009" y="2148741"/>
            <a:ext cx="914400" cy="914400"/>
          </a:xfrm>
          <a:prstGeom prst="rect">
            <a:avLst/>
          </a:prstGeom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4208954" y="1676706"/>
            <a:ext cx="6992446" cy="1004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i="1" dirty="0"/>
              <a:t>Нажимай на круги, расположенные слева от вариантов ответов </a:t>
            </a:r>
            <a:br>
              <a:rPr lang="ru-RU" sz="1800" i="1" dirty="0"/>
            </a:br>
            <a:r>
              <a:rPr lang="ru-RU" sz="1800" i="1" dirty="0"/>
              <a:t>(в любом порядке). У правильного варианта ответа круг окрасится </a:t>
            </a:r>
            <a:r>
              <a:rPr lang="ru-RU" sz="1800" i="1" dirty="0">
                <a:solidFill>
                  <a:srgbClr val="00B050"/>
                </a:solidFill>
              </a:rPr>
              <a:t>в зеленый цвет</a:t>
            </a:r>
            <a:r>
              <a:rPr lang="ru-RU" sz="1800" i="1" dirty="0"/>
              <a:t>, у неправильных – </a:t>
            </a:r>
            <a:r>
              <a:rPr lang="ru-RU" sz="1800" i="1" dirty="0">
                <a:solidFill>
                  <a:schemeClr val="accent6"/>
                </a:solidFill>
              </a:rPr>
              <a:t>в красный</a:t>
            </a:r>
          </a:p>
        </p:txBody>
      </p:sp>
      <p:pic>
        <p:nvPicPr>
          <p:cNvPr id="17" name="Рисунок 16" descr="Направление"/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68953" y="182301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3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5D945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/>
              <a:t>Вопрос 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3824" y="1041104"/>
            <a:ext cx="8296835" cy="1004661"/>
          </a:xfrm>
        </p:spPr>
        <p:txBody>
          <a:bodyPr>
            <a:noAutofit/>
          </a:bodyPr>
          <a:lstStyle/>
          <a:p>
            <a:r>
              <a:rPr lang="ru-RU" sz="2400" b="1" dirty="0"/>
              <a:t>В честь какого героя, представленного к ордену Отечественной войны I степени за бои на </a:t>
            </a:r>
            <a:r>
              <a:rPr lang="ru-RU" sz="2400" b="1" dirty="0" err="1"/>
              <a:t>Белгородско</a:t>
            </a:r>
            <a:r>
              <a:rPr lang="ru-RU" sz="2400" b="1" dirty="0"/>
              <a:t>-Харьковском направлении, в 1951 году названа одна </a:t>
            </a:r>
            <a:br>
              <a:rPr lang="ru-RU" sz="2400" b="1" dirty="0"/>
            </a:br>
            <a:r>
              <a:rPr lang="ru-RU" sz="2400" b="1" dirty="0"/>
              <a:t>из улиц города Белгорода, а 5 августа 1957 года установлен памятник-бюст?</a:t>
            </a:r>
          </a:p>
        </p:txBody>
      </p:sp>
      <p:pic>
        <p:nvPicPr>
          <p:cNvPr id="7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3578" y="2215837"/>
            <a:ext cx="2857499" cy="3820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8026343" y="6035941"/>
            <a:ext cx="320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М.П</a:t>
            </a:r>
            <a:r>
              <a:rPr lang="ru-RU" sz="2800" b="1" dirty="0"/>
              <a:t>. Лебедь</a:t>
            </a:r>
            <a:endParaRPr lang="ru-RU" sz="2800" dirty="0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3778628" y="3493682"/>
            <a:ext cx="4037495" cy="1385508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ОТВЕТ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11500649" y="6362737"/>
            <a:ext cx="571500" cy="357188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96408" y="6362737"/>
            <a:ext cx="571500" cy="357188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4" name="Рисунок 13" descr="Профессор"/>
          <p:cNvPicPr/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8009" y="2148741"/>
            <a:ext cx="914400" cy="914400"/>
          </a:xfrm>
          <a:prstGeom prst="rect">
            <a:avLst/>
          </a:prstGeom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4165854" y="2489021"/>
            <a:ext cx="3860489" cy="1004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i="1" dirty="0"/>
              <a:t>Нажми на стрелку «Ответ» - под фотографией появится название объекта</a:t>
            </a:r>
            <a:endParaRPr lang="ru-RU" sz="1800" i="1" dirty="0">
              <a:solidFill>
                <a:schemeClr val="accent6"/>
              </a:solidFill>
            </a:endParaRPr>
          </a:p>
        </p:txBody>
      </p:sp>
      <p:pic>
        <p:nvPicPr>
          <p:cNvPr id="16" name="Рисунок 15" descr="Направление"/>
          <p:cNvPicPr/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25853" y="263533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8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Вопрос 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3832" y="374789"/>
            <a:ext cx="8306661" cy="1004661"/>
          </a:xfrm>
        </p:spPr>
        <p:txBody>
          <a:bodyPr>
            <a:normAutofit/>
          </a:bodyPr>
          <a:lstStyle/>
          <a:p>
            <a:r>
              <a:rPr lang="ru-RU" sz="2200" b="1" dirty="0"/>
              <a:t>Какое учреждение находится в здании, изображенном на фотографии?</a:t>
            </a:r>
          </a:p>
        </p:txBody>
      </p:sp>
      <p:pic>
        <p:nvPicPr>
          <p:cNvPr id="5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7316" y="2001622"/>
            <a:ext cx="5341720" cy="4006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43623" y="6141221"/>
            <a:ext cx="60691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Старооскольский краеведческий музей</a:t>
            </a:r>
            <a:endParaRPr lang="ru-RU" sz="2000" dirty="0"/>
          </a:p>
        </p:txBody>
      </p:sp>
      <p:sp>
        <p:nvSpPr>
          <p:cNvPr id="7" name="Рамка 6"/>
          <p:cNvSpPr/>
          <p:nvPr/>
        </p:nvSpPr>
        <p:spPr>
          <a:xfrm>
            <a:off x="9022742" y="5259342"/>
            <a:ext cx="1403184" cy="748569"/>
          </a:xfrm>
          <a:prstGeom prst="fra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ОТВЕТ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500649" y="6362737"/>
            <a:ext cx="571500" cy="357188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96408" y="6362737"/>
            <a:ext cx="571500" cy="357188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1" name="Рисунок 10" descr="Профессор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009" y="2148741"/>
            <a:ext cx="914400" cy="914400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4087757" y="1123837"/>
            <a:ext cx="7612736" cy="1004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i="1" dirty="0"/>
              <a:t>Нажми на кнопку «Ответ» - под фотографией появится название объекта</a:t>
            </a:r>
            <a:endParaRPr lang="ru-RU" sz="1800" i="1" dirty="0">
              <a:solidFill>
                <a:schemeClr val="accent6"/>
              </a:solidFill>
            </a:endParaRPr>
          </a:p>
        </p:txBody>
      </p:sp>
      <p:pic>
        <p:nvPicPr>
          <p:cNvPr id="13" name="Рисунок 12" descr="Направление"/>
          <p:cNvPicPr/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47756" y="1270146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7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/>
              <a:t>Вопрос 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1754" y="1203615"/>
            <a:ext cx="8308730" cy="1004661"/>
          </a:xfrm>
        </p:spPr>
        <p:txBody>
          <a:bodyPr>
            <a:noAutofit/>
          </a:bodyPr>
          <a:lstStyle/>
          <a:p>
            <a:r>
              <a:rPr lang="ru-RU" sz="2200" b="1" dirty="0"/>
              <a:t>Как называется мемориальный комплекс, открытый </a:t>
            </a:r>
            <a:br>
              <a:rPr lang="ru-RU" sz="2200" b="1" dirty="0"/>
            </a:br>
            <a:r>
              <a:rPr lang="ru-RU" sz="2200" b="1" dirty="0"/>
              <a:t>в 1980 году в </a:t>
            </a:r>
            <a:r>
              <a:rPr lang="ru-RU" sz="2200" b="1" dirty="0" err="1"/>
              <a:t>Старооскольском</a:t>
            </a:r>
            <a:r>
              <a:rPr lang="ru-RU" sz="2200" b="1" dirty="0"/>
              <a:t> городском округе, </a:t>
            </a:r>
            <a:br>
              <a:rPr lang="ru-RU" sz="2200" b="1" dirty="0"/>
            </a:br>
            <a:r>
              <a:rPr lang="ru-RU" sz="2200" b="1" dirty="0"/>
              <a:t>который посвящён памяти советских солдат, </a:t>
            </a:r>
            <a:br>
              <a:rPr lang="ru-RU" sz="2200" b="1" dirty="0"/>
            </a:br>
            <a:r>
              <a:rPr lang="ru-RU" sz="2200" b="1" dirty="0"/>
              <a:t>погибших в ходе </a:t>
            </a:r>
            <a:r>
              <a:rPr lang="ru-RU" sz="2200" b="1" dirty="0" err="1"/>
              <a:t>Воронежско-Ворошиловградской</a:t>
            </a:r>
            <a:r>
              <a:rPr lang="ru-RU" sz="2200" b="1" dirty="0"/>
              <a:t> </a:t>
            </a:r>
            <a:br>
              <a:rPr lang="ru-RU" sz="2200" b="1" dirty="0"/>
            </a:br>
            <a:r>
              <a:rPr lang="ru-RU" sz="2200" b="1" dirty="0"/>
              <a:t>и </a:t>
            </a:r>
            <a:r>
              <a:rPr lang="ru-RU" sz="2200" b="1" dirty="0" err="1"/>
              <a:t>Воронежско-Касторненской</a:t>
            </a:r>
            <a:r>
              <a:rPr lang="ru-RU" sz="2200" b="1" dirty="0"/>
              <a:t> операций </a:t>
            </a:r>
            <a:br>
              <a:rPr lang="ru-RU" sz="2200" b="1" dirty="0"/>
            </a:br>
            <a:r>
              <a:rPr lang="ru-RU" sz="2200" b="1" dirty="0"/>
              <a:t>во время Великой Отечественной войны?</a:t>
            </a: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3076" y="3027981"/>
            <a:ext cx="3679581" cy="2759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974497" y="5899464"/>
            <a:ext cx="5556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Мемориальный комплекс </a:t>
            </a:r>
          </a:p>
          <a:p>
            <a:pPr algn="ctr"/>
            <a:r>
              <a:rPr lang="ru-RU" sz="2400" b="1" dirty="0"/>
              <a:t>«Атаманский лес»</a:t>
            </a:r>
            <a:endParaRPr lang="ru-RU" sz="2400" dirty="0"/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3778628" y="3572810"/>
            <a:ext cx="4037495" cy="1385508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ОТВЕТ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1500649" y="6362737"/>
            <a:ext cx="571500" cy="357188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96408" y="6362737"/>
            <a:ext cx="571500" cy="357188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2" name="Рисунок 11" descr="Профессор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009" y="2148741"/>
            <a:ext cx="914400" cy="914400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4052587" y="2623127"/>
            <a:ext cx="3860489" cy="1004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i="1" dirty="0"/>
              <a:t>Нажми на стрелку «Ответ» - под фотографией появится название объекта</a:t>
            </a:r>
            <a:endParaRPr lang="ru-RU" sz="1800" i="1" dirty="0">
              <a:solidFill>
                <a:schemeClr val="accent6"/>
              </a:solidFill>
            </a:endParaRPr>
          </a:p>
        </p:txBody>
      </p:sp>
      <p:pic>
        <p:nvPicPr>
          <p:cNvPr id="14" name="Рисунок 13" descr="Направление"/>
          <p:cNvPicPr/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12586" y="2769436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3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/>
              <a:t>Вопрос 7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6583" y="647537"/>
            <a:ext cx="8280287" cy="1004661"/>
          </a:xfrm>
        </p:spPr>
        <p:txBody>
          <a:bodyPr>
            <a:normAutofit/>
          </a:bodyPr>
          <a:lstStyle/>
          <a:p>
            <a:r>
              <a:rPr lang="ru-RU" sz="2200" b="1" dirty="0"/>
              <a:t>Как называется музейно-мемориальный комплекс </a:t>
            </a:r>
            <a:br>
              <a:rPr lang="ru-RU" sz="2200" b="1" dirty="0"/>
            </a:br>
            <a:r>
              <a:rPr lang="ru-RU" sz="2200" b="1" dirty="0"/>
              <a:t>в Старом Осколе, посвящённый подвигу </a:t>
            </a:r>
            <a:br>
              <a:rPr lang="ru-RU" sz="2200" b="1" dirty="0"/>
            </a:br>
            <a:r>
              <a:rPr lang="ru-RU" sz="2200" b="1" dirty="0"/>
              <a:t>17 героев-бронебойщиков 107-й стрелковой дивизии?</a:t>
            </a:r>
          </a:p>
        </p:txBody>
      </p:sp>
      <p:pic>
        <p:nvPicPr>
          <p:cNvPr id="5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8668" y="2413439"/>
            <a:ext cx="5147275" cy="3860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24401" y="6268938"/>
            <a:ext cx="60691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Майсюкова</a:t>
            </a:r>
            <a:r>
              <a:rPr lang="ru-RU" sz="2400" b="1" dirty="0"/>
              <a:t> будка</a:t>
            </a:r>
            <a:endParaRPr lang="ru-RU" sz="2400" dirty="0"/>
          </a:p>
        </p:txBody>
      </p:sp>
      <p:sp>
        <p:nvSpPr>
          <p:cNvPr id="7" name="Рамка 6"/>
          <p:cNvSpPr/>
          <p:nvPr/>
        </p:nvSpPr>
        <p:spPr>
          <a:xfrm>
            <a:off x="8912839" y="5487657"/>
            <a:ext cx="1403184" cy="748569"/>
          </a:xfrm>
          <a:prstGeom prst="fra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ОТВЕТ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500649" y="6362737"/>
            <a:ext cx="571500" cy="357188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96408" y="6362737"/>
            <a:ext cx="571500" cy="357188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1" name="Рисунок 10" descr="Профессор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009" y="2148741"/>
            <a:ext cx="914400" cy="914400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4114134" y="1565922"/>
            <a:ext cx="7612736" cy="1004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i="1" dirty="0"/>
              <a:t>Нажми на кнопку «Ответ» - под фотографией появится название объекта</a:t>
            </a:r>
            <a:endParaRPr lang="ru-RU" sz="1800" i="1" dirty="0">
              <a:solidFill>
                <a:schemeClr val="accent6"/>
              </a:solidFill>
            </a:endParaRPr>
          </a:p>
        </p:txBody>
      </p:sp>
      <p:pic>
        <p:nvPicPr>
          <p:cNvPr id="13" name="Рисунок 12" descr="Направление"/>
          <p:cNvPicPr/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74133" y="1712231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6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Рама">
  <a:themeElements>
    <a:clrScheme name="Рам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257</TotalTime>
  <Words>643</Words>
  <Application>Microsoft Office PowerPoint</Application>
  <PresentationFormat>Широкоэкранный</PresentationFormat>
  <Paragraphs>80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Wingdings 2</vt:lpstr>
      <vt:lpstr>Рама</vt:lpstr>
      <vt:lpstr>КРАЕВЕДЧЕСКАЯ ВИКТОРИНА  к школьному познавательному маршруту  «Овеянные славой рубежи»  </vt:lpstr>
      <vt:lpstr>ПРОВЕРЬ СЕБЯ!  Ответь на вопросы викторины и узнай, насколько хорошо ты изучил  города воинской славы  Белгородской области 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 </vt:lpstr>
      <vt:lpstr>ВИКТОРИНА  ЗАВЕРШЕНА!  ОЦЕНИ СВОИ ЗНАНИЯ: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КРАЕВЕДЧЕСКАЯ ВИКТОРИНА к школьному познавательному маршруту </dc:title>
  <dc:creator>Краевед</dc:creator>
  <cp:lastModifiedBy>Пользователь</cp:lastModifiedBy>
  <cp:revision>38</cp:revision>
  <dcterms:created xsi:type="dcterms:W3CDTF">2025-09-24T13:04:45Z</dcterms:created>
  <dcterms:modified xsi:type="dcterms:W3CDTF">2025-09-26T07:52:41Z</dcterms:modified>
</cp:coreProperties>
</file>