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8" r:id="rId4"/>
    <p:sldId id="260" r:id="rId5"/>
    <p:sldId id="265" r:id="rId6"/>
    <p:sldId id="278" r:id="rId7"/>
    <p:sldId id="277" r:id="rId8"/>
    <p:sldId id="276" r:id="rId9"/>
    <p:sldId id="275" r:id="rId10"/>
    <p:sldId id="274" r:id="rId11"/>
    <p:sldId id="273" r:id="rId12"/>
    <p:sldId id="272" r:id="rId13"/>
    <p:sldId id="271" r:id="rId14"/>
    <p:sldId id="270" r:id="rId15"/>
    <p:sldId id="269" r:id="rId16"/>
    <p:sldId id="268" r:id="rId17"/>
    <p:sldId id="257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6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16C-CFCF-4CFA-BE5C-62F8E8CCD5CF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118001"/>
      </p:ext>
    </p:extLst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16C-CFCF-4CFA-BE5C-62F8E8CCD5CF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505882"/>
      </p:ext>
    </p:extLst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16C-CFCF-4CFA-BE5C-62F8E8CCD5CF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386535"/>
      </p:ext>
    </p:extLst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16C-CFCF-4CFA-BE5C-62F8E8CCD5CF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552636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16C-CFCF-4CFA-BE5C-62F8E8CCD5CF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038377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16C-CFCF-4CFA-BE5C-62F8E8CCD5CF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196584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16C-CFCF-4CFA-BE5C-62F8E8CCD5CF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5327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16C-CFCF-4CFA-BE5C-62F8E8CCD5CF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488994"/>
      </p:ext>
    </p:extLst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16C-CFCF-4CFA-BE5C-62F8E8CCD5CF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740925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16C-CFCF-4CFA-BE5C-62F8E8CCD5CF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340306"/>
      </p:ext>
    </p:extLst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16C-CFCF-4CFA-BE5C-62F8E8CCD5CF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057403"/>
      </p:ext>
    </p:extLst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7516C-CFCF-4CFA-BE5C-62F8E8CCD5CF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crypted-tbn3.gstatic.com/images?q=tbn:ANd9GcRgbSd_y029D4pu_6EtxcjINE_95gm0-99inDCgg9_kvV7tiJsh" TargetMode="External"/><Relationship Id="rId2" Type="http://schemas.openxmlformats.org/officeDocument/2006/relationships/hyperlink" Target="https://encrypted-tbn3.gstatic.com/images?q=tbn:ANd9GcSx-sx7qOOnZumHHpnBaX-PVtWx0NyNszL62jVk9GvcBfEEym2P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image" Target="../media/image3.png"/><Relationship Id="rId2" Type="http://schemas.openxmlformats.org/officeDocument/2006/relationships/slide" Target="slide4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19" Type="http://schemas.openxmlformats.org/officeDocument/2006/relationships/image" Target="../media/image5.png"/><Relationship Id="rId4" Type="http://schemas.openxmlformats.org/officeDocument/2006/relationships/slide" Target="slide3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ГАУДО «Белгородский областной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детского и юношеского туризма и экскурсий»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Учебно-методический комплект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маршруту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«Борисовка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слобода воинов, иконописцев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ремесленников»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rgbClr val="FF0000"/>
                </a:solidFill>
              </a:rPr>
              <a:t>Викторина «Проверь себя»</a:t>
            </a:r>
            <a:endParaRPr lang="ru-RU" sz="3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000" b="1" dirty="0" smtClean="0"/>
          </a:p>
          <a:p>
            <a:pPr marL="0" indent="0" algn="ctr">
              <a:buNone/>
            </a:pPr>
            <a:endParaRPr lang="ru-RU" sz="2000" b="1" dirty="0"/>
          </a:p>
          <a:p>
            <a:pPr marL="0" indent="0" algn="ctr">
              <a:buNone/>
            </a:pPr>
            <a:endParaRPr lang="ru-RU" sz="2000" b="1" dirty="0" smtClean="0"/>
          </a:p>
          <a:p>
            <a:pPr marL="0" indent="0" algn="ctr">
              <a:buNone/>
            </a:pPr>
            <a:endParaRPr lang="ru-RU" sz="2000" b="1" dirty="0"/>
          </a:p>
          <a:p>
            <a:pPr marL="0" indent="0" algn="r">
              <a:buNone/>
            </a:pPr>
            <a:r>
              <a:rPr lang="ru-RU" sz="2000" b="1" dirty="0" smtClean="0"/>
              <a:t>Составители: </a:t>
            </a:r>
            <a:r>
              <a:rPr lang="ru-RU" sz="2000" b="1" dirty="0" smtClean="0"/>
              <a:t>Журавлёва О.И</a:t>
            </a:r>
            <a:r>
              <a:rPr lang="ru-RU" sz="2000" b="1" dirty="0" smtClean="0"/>
              <a:t>., </a:t>
            </a:r>
            <a:r>
              <a:rPr lang="ru-RU" sz="2000" b="1" dirty="0" err="1" smtClean="0"/>
              <a:t>Немыкина</a:t>
            </a:r>
            <a:r>
              <a:rPr lang="ru-RU" sz="2000" b="1" dirty="0" smtClean="0"/>
              <a:t> Т.В.</a:t>
            </a:r>
            <a:endParaRPr lang="ru-RU" sz="2000" b="1" dirty="0" smtClean="0"/>
          </a:p>
          <a:p>
            <a:pPr marL="0" indent="0" algn="r">
              <a:buNone/>
            </a:pPr>
            <a:endParaRPr lang="ru-RU" sz="2000" b="1" dirty="0"/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64486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619259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Загадка: </a:t>
            </a:r>
            <a:endParaRPr lang="ru-RU" sz="3600" b="1" dirty="0" smtClean="0">
              <a:solidFill>
                <a:srgbClr val="C0504D">
                  <a:lumMod val="50000"/>
                </a:srgbClr>
              </a:solidFill>
            </a:endParaRPr>
          </a:p>
          <a:p>
            <a:pPr lvl="0"/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Конь </a:t>
            </a:r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стальной, хвост льняной</a:t>
            </a:r>
          </a:p>
          <a:p>
            <a:pPr lvl="0"/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926" y="50303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420" y="5484372"/>
            <a:ext cx="8132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Опять швейная иголка</a:t>
            </a:r>
            <a:endParaRPr lang="ru-RU" sz="36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285" y="3573016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040" y="1772816"/>
            <a:ext cx="3341770" cy="319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0603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5072799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Загадка: </a:t>
            </a:r>
          </a:p>
          <a:p>
            <a:pPr lvl="0"/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Эти </a:t>
            </a:r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весёлые сестрицы –</a:t>
            </a:r>
          </a:p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На все руки мастерицы:</a:t>
            </a:r>
          </a:p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Сделают из ниточки</a:t>
            </a:r>
          </a:p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Носки и </a:t>
            </a:r>
            <a:r>
              <a:rPr lang="ru-RU" sz="3600" b="1" dirty="0" err="1">
                <a:solidFill>
                  <a:srgbClr val="C0504D">
                    <a:lumMod val="50000"/>
                  </a:srgbClr>
                </a:solidFill>
              </a:rPr>
              <a:t>рукавичечки</a:t>
            </a:r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. : </a:t>
            </a:r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926" y="50303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420" y="5484372"/>
            <a:ext cx="8132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Вязальные спицы</a:t>
            </a:r>
            <a:endParaRPr lang="ru-RU" sz="36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098" y="364502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3419" y="3051124"/>
            <a:ext cx="3672466" cy="242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5046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9482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: Что не годится для 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вышивания: </a:t>
            </a:r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игла, нить, напёрсток, ткань, 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шило?</a:t>
            </a:r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  <a:p>
            <a:pPr lvl="0"/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  <a:p>
            <a:pPr lvl="0"/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398" y="50303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8636" y="5121059"/>
            <a:ext cx="8666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Шило</a:t>
            </a:r>
            <a:endParaRPr lang="ru-RU" sz="36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40782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715" y="2126225"/>
            <a:ext cx="3505485" cy="262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2011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9837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: Что не используется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 для вязания: </a:t>
            </a:r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спицы, пряжа, клубок, 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кочедык?</a:t>
            </a:r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  <a:p>
            <a:pPr lvl="0"/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398" y="50303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420" y="5484372"/>
            <a:ext cx="81326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Кочедык используется для плетения лаптей</a:t>
            </a:r>
            <a:endParaRPr lang="ru-RU" sz="36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1" y="3428206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3984" y="2420888"/>
            <a:ext cx="4572000" cy="256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2105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6602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: Что </a:t>
            </a:r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не используется 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для прядения: </a:t>
            </a:r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прялка, гребень, веретено, 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кочерга?</a:t>
            </a:r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  <a:p>
            <a:pPr lvl="0"/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398" y="50303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420" y="5484372"/>
            <a:ext cx="8132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Кочерга</a:t>
            </a:r>
            <a:endParaRPr lang="ru-RU" sz="36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1" y="3351212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2787" y="2352891"/>
            <a:ext cx="3154840" cy="280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7020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5882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Загадка: </a:t>
            </a:r>
            <a:endParaRPr lang="ru-RU" sz="3600" b="1" dirty="0" smtClean="0">
              <a:solidFill>
                <a:srgbClr val="C0504D">
                  <a:lumMod val="50000"/>
                </a:srgbClr>
              </a:solidFill>
            </a:endParaRPr>
          </a:p>
          <a:p>
            <a:pPr lvl="0"/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Маленький</a:t>
            </a:r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, кругленький, а за хвост не поднять. </a:t>
            </a:r>
          </a:p>
          <a:p>
            <a:pPr lvl="0"/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398" y="50303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256" y="4369153"/>
            <a:ext cx="8132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: Клубок ниток</a:t>
            </a:r>
            <a:endParaRPr lang="ru-RU" sz="36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798" y="1626967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17858" r="19643"/>
          <a:stretch/>
        </p:blipFill>
        <p:spPr>
          <a:xfrm>
            <a:off x="5583480" y="2133789"/>
            <a:ext cx="2520280" cy="217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8027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55539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: Что это за здание?</a:t>
            </a:r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398" y="50303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420" y="5484372"/>
            <a:ext cx="8886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i="1" dirty="0" err="1" smtClean="0">
                <a:solidFill>
                  <a:srgbClr val="C0504D">
                    <a:lumMod val="50000"/>
                  </a:srgbClr>
                </a:solidFill>
              </a:rPr>
              <a:t>Борисовский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 Дом ремесел</a:t>
            </a:r>
            <a:endParaRPr lang="ru-RU" sz="36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335" y="3629976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872" y="815188"/>
            <a:ext cx="5328592" cy="355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5495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008" y="116632"/>
            <a:ext cx="8928992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Оцени свои знания:</a:t>
            </a:r>
          </a:p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14 правильных ответов – </a:t>
            </a:r>
            <a:r>
              <a:rPr lang="ru-RU" sz="4400" b="1" dirty="0" smtClean="0">
                <a:solidFill>
                  <a:srgbClr val="FF0000"/>
                </a:solidFill>
              </a:rPr>
              <a:t>отлично</a:t>
            </a:r>
          </a:p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11-13 правильных ответов – </a:t>
            </a:r>
            <a:r>
              <a:rPr lang="ru-RU" sz="4400" b="1" dirty="0" smtClean="0">
                <a:solidFill>
                  <a:srgbClr val="FF0000"/>
                </a:solidFill>
              </a:rPr>
              <a:t>хорошо</a:t>
            </a:r>
          </a:p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10-8 правильных ответов – </a:t>
            </a:r>
            <a:r>
              <a:rPr lang="ru-RU" sz="4400" b="1" dirty="0" smtClean="0">
                <a:solidFill>
                  <a:srgbClr val="FF0000"/>
                </a:solidFill>
              </a:rPr>
              <a:t>удовлетворительно</a:t>
            </a:r>
          </a:p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7 и менее правильных ответов – </a:t>
            </a:r>
            <a:r>
              <a:rPr lang="ru-RU" sz="4400" b="1" dirty="0" smtClean="0">
                <a:solidFill>
                  <a:srgbClr val="FF0000"/>
                </a:solidFill>
              </a:rPr>
              <a:t>будь внимательней</a:t>
            </a:r>
          </a:p>
          <a:p>
            <a:pPr algn="ctr"/>
            <a:endParaRPr lang="ru-RU" sz="4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6543413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96752"/>
            <a:ext cx="892899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https://encrypted-tbn3.gstatic.com/images?q=tbn:ANd9GcSx-sx7qOOnZumHHpnBaX-PVtWx0NyNszL62jVk9GvcBfEEym2PRg</a:t>
            </a:r>
            <a:r>
              <a:rPr lang="ru-RU" dirty="0" smtClean="0"/>
              <a:t>  - сова</a:t>
            </a:r>
          </a:p>
          <a:p>
            <a:r>
              <a:rPr lang="en-US" dirty="0" smtClean="0">
                <a:hlinkClick r:id="rId3"/>
              </a:rPr>
              <a:t>https://encrypted-tbn3.gstatic.com/images?q=tbn:ANd9GcRgbSd_y029D4pu_6EtxcjINE_95gm0-99inDCgg9_kvV7tiJsh</a:t>
            </a:r>
            <a:r>
              <a:rPr lang="ru-RU" dirty="0" smtClean="0"/>
              <a:t> – вопрос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Автор шаблона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Савченко Наталия Ивановна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учитель истории, обществознания МБОУ ООШ№7 муниципального образования город Горячий Ключ</a:t>
            </a: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При использовании шаблона, просьба этот слайд оставлять!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69269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Ссылки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3876137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39427" y="822825"/>
            <a:ext cx="914400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action="ppaction://hlinksldjump"/>
              </a:rPr>
              <a:t>2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99433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37225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71" y="1728777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1" y="2632178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32179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43672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00" y="3543672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299" y="4501008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926" y="450912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926" y="5453146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051" y="5463276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" y="768057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972" y="5463275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6425" y="786813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1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9802" y="799433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5" action="ppaction://hlinksldjump"/>
              </a:rPr>
              <a:t>3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9802" y="1811978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6" action="ppaction://hlinksldjump"/>
              </a:rPr>
              <a:t>4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52581" y="183783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7" action="ppaction://hlinksldjump"/>
              </a:rPr>
              <a:t>5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34927" y="268248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8" action="ppaction://hlinksldjump"/>
              </a:rPr>
              <a:t>6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2010" y="2682481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9" action="ppaction://hlinksldjump"/>
              </a:rPr>
              <a:t>7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2010" y="3605811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0" action="ppaction://hlinksldjump"/>
              </a:rPr>
              <a:t>8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86405" y="354367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1" action="ppaction://hlinksldjump"/>
              </a:rPr>
              <a:t>9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0876" y="4529816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2" action="ppaction://hlinksldjump"/>
              </a:rPr>
              <a:t>10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27439" y="4559423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3" action="ppaction://hlinksldjump"/>
              </a:rPr>
              <a:t>11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27439" y="5533057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4" action="ppaction://hlinksldjump"/>
              </a:rPr>
              <a:t>12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59214" y="5533057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5" action="ppaction://hlinksldjump"/>
              </a:rPr>
              <a:t>13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83309" y="5482753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6" action="ppaction://hlinksldjump"/>
              </a:rPr>
              <a:t>14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040637" y="22206"/>
            <a:ext cx="103363" cy="683579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105" y="13109"/>
            <a:ext cx="196443" cy="694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27339" y="22207"/>
            <a:ext cx="8913298" cy="8321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38" y="6742111"/>
            <a:ext cx="896778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86425" y="4692663"/>
            <a:ext cx="438713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Борисовские</a:t>
            </a:r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ремесла</a:t>
            </a:r>
            <a:endParaRPr lang="ru-RU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340" y="1026231"/>
            <a:ext cx="2335295" cy="2629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076133" y="306392"/>
            <a:ext cx="3412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Викторина</a:t>
            </a:r>
            <a:endParaRPr lang="ru-RU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255811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212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7894" y="50303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0160" y="729402"/>
            <a:ext cx="69600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Вопрос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: В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каком году основана слобода Борисовка?</a:t>
            </a:r>
          </a:p>
          <a:p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50" y="5711658"/>
            <a:ext cx="8025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Ответ: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1695 году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71" y="364502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2120" y="1271833"/>
            <a:ext cx="2674536" cy="330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9045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8042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: Какие ремесла и промыслы издревле развивались на </a:t>
            </a:r>
            <a:r>
              <a:rPr lang="ru-RU" sz="3600" b="1" dirty="0" err="1" smtClean="0">
                <a:solidFill>
                  <a:srgbClr val="C0504D">
                    <a:lumMod val="50000"/>
                  </a:srgbClr>
                </a:solidFill>
              </a:rPr>
              <a:t>Борисовской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 земле?</a:t>
            </a:r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926" y="50303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57711" y="5170438"/>
            <a:ext cx="81326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b="1" i="1" dirty="0">
                <a:solidFill>
                  <a:srgbClr val="C0504D">
                    <a:lumMod val="50000"/>
                  </a:srgbClr>
                </a:solidFill>
              </a:rPr>
              <a:t>Борисовка  в 18 веке была центром культурных </a:t>
            </a:r>
            <a:r>
              <a:rPr lang="ru-RU" b="1" i="1" dirty="0" smtClean="0">
                <a:solidFill>
                  <a:srgbClr val="C0504D">
                    <a:lumMod val="50000"/>
                  </a:srgbClr>
                </a:solidFill>
              </a:rPr>
              <a:t>промыслов:1</a:t>
            </a:r>
            <a:r>
              <a:rPr lang="ru-RU" b="1" i="1" dirty="0">
                <a:solidFill>
                  <a:srgbClr val="C0504D">
                    <a:lumMod val="50000"/>
                  </a:srgbClr>
                </a:solidFill>
              </a:rPr>
              <a:t>. Кожевенный</a:t>
            </a:r>
            <a:r>
              <a:rPr lang="ru-RU" b="1" i="1" dirty="0" smtClean="0">
                <a:solidFill>
                  <a:srgbClr val="C0504D">
                    <a:lumMod val="50000"/>
                  </a:srgbClr>
                </a:solidFill>
              </a:rPr>
              <a:t>. 2</a:t>
            </a:r>
            <a:r>
              <a:rPr lang="ru-RU" b="1" i="1" dirty="0">
                <a:solidFill>
                  <a:srgbClr val="C0504D">
                    <a:lumMod val="50000"/>
                  </a:srgbClr>
                </a:solidFill>
              </a:rPr>
              <a:t>. </a:t>
            </a:r>
            <a:r>
              <a:rPr lang="ru-RU" b="1" i="1" dirty="0" smtClean="0">
                <a:solidFill>
                  <a:srgbClr val="C0504D">
                    <a:lumMod val="50000"/>
                  </a:srgbClr>
                </a:solidFill>
              </a:rPr>
              <a:t>Сапожный. 3</a:t>
            </a:r>
            <a:r>
              <a:rPr lang="ru-RU" b="1" i="1" dirty="0">
                <a:solidFill>
                  <a:srgbClr val="C0504D">
                    <a:lumMod val="50000"/>
                  </a:srgbClr>
                </a:solidFill>
              </a:rPr>
              <a:t>. Шорный</a:t>
            </a:r>
            <a:r>
              <a:rPr lang="ru-RU" b="1" i="1" dirty="0" smtClean="0">
                <a:solidFill>
                  <a:srgbClr val="C0504D">
                    <a:lumMod val="50000"/>
                  </a:srgbClr>
                </a:solidFill>
              </a:rPr>
              <a:t>. 4</a:t>
            </a:r>
            <a:r>
              <a:rPr lang="ru-RU" b="1" i="1" dirty="0">
                <a:solidFill>
                  <a:srgbClr val="C0504D">
                    <a:lumMod val="50000"/>
                  </a:srgbClr>
                </a:solidFill>
              </a:rPr>
              <a:t>. Овчинный</a:t>
            </a:r>
            <a:r>
              <a:rPr lang="ru-RU" b="1" i="1" dirty="0" smtClean="0">
                <a:solidFill>
                  <a:srgbClr val="C0504D">
                    <a:lumMod val="50000"/>
                  </a:srgbClr>
                </a:solidFill>
              </a:rPr>
              <a:t>. 5</a:t>
            </a:r>
            <a:r>
              <a:rPr lang="ru-RU" b="1" i="1" dirty="0">
                <a:solidFill>
                  <a:srgbClr val="C0504D">
                    <a:lumMod val="50000"/>
                  </a:srgbClr>
                </a:solidFill>
              </a:rPr>
              <a:t>. Гончарный</a:t>
            </a:r>
            <a:r>
              <a:rPr lang="ru-RU" b="1" i="1" dirty="0" smtClean="0">
                <a:solidFill>
                  <a:srgbClr val="C0504D">
                    <a:lumMod val="50000"/>
                  </a:srgbClr>
                </a:solidFill>
              </a:rPr>
              <a:t>. 6</a:t>
            </a:r>
            <a:r>
              <a:rPr lang="ru-RU" b="1" i="1" dirty="0">
                <a:solidFill>
                  <a:srgbClr val="C0504D">
                    <a:lumMod val="50000"/>
                  </a:srgbClr>
                </a:solidFill>
              </a:rPr>
              <a:t>. Иконописный</a:t>
            </a:r>
            <a:r>
              <a:rPr lang="ru-RU" b="1" i="1" dirty="0" smtClean="0">
                <a:solidFill>
                  <a:srgbClr val="C0504D">
                    <a:lumMod val="50000"/>
                  </a:srgbClr>
                </a:solidFill>
              </a:rPr>
              <a:t>. 7</a:t>
            </a:r>
            <a:r>
              <a:rPr lang="ru-RU" b="1" i="1" dirty="0">
                <a:solidFill>
                  <a:srgbClr val="C0504D">
                    <a:lumMod val="50000"/>
                  </a:srgbClr>
                </a:solidFill>
              </a:rPr>
              <a:t>. </a:t>
            </a:r>
            <a:r>
              <a:rPr lang="ru-RU" b="1" i="1" dirty="0" err="1">
                <a:solidFill>
                  <a:srgbClr val="C0504D">
                    <a:lumMod val="50000"/>
                  </a:srgbClr>
                </a:solidFill>
              </a:rPr>
              <a:t>Иконообдельческий</a:t>
            </a:r>
            <a:r>
              <a:rPr lang="ru-RU" b="1" i="1" dirty="0" smtClean="0">
                <a:solidFill>
                  <a:srgbClr val="C0504D">
                    <a:lumMod val="50000"/>
                  </a:srgbClr>
                </a:solidFill>
              </a:rPr>
              <a:t>. 8</a:t>
            </a:r>
            <a:r>
              <a:rPr lang="ru-RU" b="1" i="1" dirty="0">
                <a:solidFill>
                  <a:srgbClr val="C0504D">
                    <a:lumMod val="50000"/>
                  </a:srgbClr>
                </a:solidFill>
              </a:rPr>
              <a:t>. Столярный</a:t>
            </a:r>
            <a:r>
              <a:rPr lang="ru-RU" b="1" i="1" dirty="0" smtClean="0">
                <a:solidFill>
                  <a:srgbClr val="C0504D">
                    <a:lumMod val="50000"/>
                  </a:srgbClr>
                </a:solidFill>
              </a:rPr>
              <a:t>. 9</a:t>
            </a:r>
            <a:r>
              <a:rPr lang="ru-RU" b="1" i="1" dirty="0">
                <a:solidFill>
                  <a:srgbClr val="C0504D">
                    <a:lumMod val="50000"/>
                  </a:srgbClr>
                </a:solidFill>
              </a:rPr>
              <a:t>. Киотный</a:t>
            </a:r>
            <a:r>
              <a:rPr lang="ru-RU" b="1" i="1" dirty="0" smtClean="0">
                <a:solidFill>
                  <a:srgbClr val="C0504D">
                    <a:lumMod val="50000"/>
                  </a:srgbClr>
                </a:solidFill>
              </a:rPr>
              <a:t>. 10</a:t>
            </a:r>
            <a:r>
              <a:rPr lang="ru-RU" b="1" i="1" dirty="0">
                <a:solidFill>
                  <a:srgbClr val="C0504D">
                    <a:lumMod val="50000"/>
                  </a:srgbClr>
                </a:solidFill>
              </a:rPr>
              <a:t>. Бондарный</a:t>
            </a:r>
            <a:r>
              <a:rPr lang="ru-RU" b="1" i="1" dirty="0" smtClean="0">
                <a:solidFill>
                  <a:srgbClr val="C0504D">
                    <a:lumMod val="50000"/>
                  </a:srgbClr>
                </a:solidFill>
              </a:rPr>
              <a:t>. 11</a:t>
            </a:r>
            <a:r>
              <a:rPr lang="ru-RU" b="1" i="1" dirty="0">
                <a:solidFill>
                  <a:srgbClr val="C0504D">
                    <a:lumMod val="50000"/>
                  </a:srgbClr>
                </a:solidFill>
              </a:rPr>
              <a:t>. Дужный</a:t>
            </a:r>
            <a:r>
              <a:rPr lang="ru-RU" b="1" i="1" dirty="0" smtClean="0">
                <a:solidFill>
                  <a:srgbClr val="C0504D">
                    <a:lumMod val="50000"/>
                  </a:srgbClr>
                </a:solidFill>
              </a:rPr>
              <a:t>. 12</a:t>
            </a:r>
            <a:r>
              <a:rPr lang="ru-RU" b="1" i="1" dirty="0">
                <a:solidFill>
                  <a:srgbClr val="C0504D">
                    <a:lumMod val="50000"/>
                  </a:srgbClr>
                </a:solidFill>
              </a:rPr>
              <a:t>. Колесный</a:t>
            </a:r>
            <a:r>
              <a:rPr lang="ru-RU" b="1" i="1" dirty="0" smtClean="0">
                <a:solidFill>
                  <a:srgbClr val="C0504D">
                    <a:lumMod val="50000"/>
                  </a:srgbClr>
                </a:solidFill>
              </a:rPr>
              <a:t>. 13</a:t>
            </a:r>
            <a:r>
              <a:rPr lang="ru-RU" b="1" i="1" dirty="0">
                <a:solidFill>
                  <a:srgbClr val="C0504D">
                    <a:lumMod val="50000"/>
                  </a:srgbClr>
                </a:solidFill>
              </a:rPr>
              <a:t>. Ткацкий</a:t>
            </a:r>
            <a:r>
              <a:rPr lang="ru-RU" b="1" i="1" dirty="0" smtClean="0">
                <a:solidFill>
                  <a:srgbClr val="C0504D">
                    <a:lumMod val="50000"/>
                  </a:srgbClr>
                </a:solidFill>
              </a:rPr>
              <a:t>. 14</a:t>
            </a:r>
            <a:r>
              <a:rPr lang="ru-RU" b="1" i="1" dirty="0">
                <a:solidFill>
                  <a:srgbClr val="C0504D">
                    <a:lumMod val="50000"/>
                  </a:srgbClr>
                </a:solidFill>
              </a:rPr>
              <a:t>. Кузнечный</a:t>
            </a:r>
            <a:r>
              <a:rPr lang="ru-RU" b="1" i="1" dirty="0" smtClean="0">
                <a:solidFill>
                  <a:srgbClr val="C0504D">
                    <a:lumMod val="50000"/>
                  </a:srgbClr>
                </a:solidFill>
              </a:rPr>
              <a:t>. 15</a:t>
            </a:r>
            <a:r>
              <a:rPr lang="ru-RU" b="1" i="1" dirty="0">
                <a:solidFill>
                  <a:srgbClr val="C0504D">
                    <a:lumMod val="50000"/>
                  </a:srgbClr>
                </a:solidFill>
              </a:rPr>
              <a:t>. Шапочный</a:t>
            </a:r>
            <a:r>
              <a:rPr lang="ru-RU" b="1" i="1" dirty="0" smtClean="0">
                <a:solidFill>
                  <a:srgbClr val="C0504D">
                    <a:lumMod val="50000"/>
                  </a:srgbClr>
                </a:solidFill>
              </a:rPr>
              <a:t>. 16</a:t>
            </a:r>
            <a:r>
              <a:rPr lang="ru-RU" b="1" i="1" dirty="0">
                <a:solidFill>
                  <a:srgbClr val="C0504D">
                    <a:lumMod val="50000"/>
                  </a:srgbClr>
                </a:solidFill>
              </a:rPr>
              <a:t>. Вышивка</a:t>
            </a:r>
            <a:r>
              <a:rPr lang="ru-RU" b="1" i="1" dirty="0" smtClean="0">
                <a:solidFill>
                  <a:srgbClr val="C0504D">
                    <a:lumMod val="50000"/>
                  </a:srgbClr>
                </a:solidFill>
              </a:rPr>
              <a:t>. 17</a:t>
            </a:r>
            <a:r>
              <a:rPr lang="ru-RU" b="1" i="1" dirty="0">
                <a:solidFill>
                  <a:srgbClr val="C0504D">
                    <a:lumMod val="50000"/>
                  </a:srgbClr>
                </a:solidFill>
              </a:rPr>
              <a:t>. Изготовление серёг и крестиков.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32809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t="21212" b="31340"/>
          <a:stretch/>
        </p:blipFill>
        <p:spPr>
          <a:xfrm>
            <a:off x="210926" y="2326319"/>
            <a:ext cx="5868144" cy="208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5936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66026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</a:t>
            </a:r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200" b="1" dirty="0">
                <a:solidFill>
                  <a:srgbClr val="C0504D">
                    <a:lumMod val="50000"/>
                  </a:srgbClr>
                </a:solidFill>
              </a:rPr>
              <a:t>Какой древний </a:t>
            </a:r>
            <a:r>
              <a:rPr lang="ru-RU" sz="3200" b="1" dirty="0" smtClean="0">
                <a:solidFill>
                  <a:srgbClr val="C0504D">
                    <a:lumMod val="50000"/>
                  </a:srgbClr>
                </a:solidFill>
              </a:rPr>
              <a:t>промысел </a:t>
            </a:r>
          </a:p>
          <a:p>
            <a:pPr lvl="0"/>
            <a:r>
              <a:rPr lang="ru-RU" sz="3200" b="1" dirty="0" smtClean="0">
                <a:solidFill>
                  <a:srgbClr val="C0504D">
                    <a:lumMod val="50000"/>
                  </a:srgbClr>
                </a:solidFill>
              </a:rPr>
              <a:t>мастеров  </a:t>
            </a:r>
            <a:r>
              <a:rPr lang="ru-RU" sz="3200" b="1" dirty="0">
                <a:solidFill>
                  <a:srgbClr val="C0504D">
                    <a:lumMod val="50000"/>
                  </a:srgbClr>
                </a:solidFill>
              </a:rPr>
              <a:t>посёлка </a:t>
            </a:r>
            <a:r>
              <a:rPr lang="ru-RU" sz="3200" b="1" dirty="0" smtClean="0">
                <a:solidFill>
                  <a:srgbClr val="C0504D">
                    <a:lumMod val="50000"/>
                  </a:srgbClr>
                </a:solidFill>
              </a:rPr>
              <a:t>продолжает </a:t>
            </a:r>
            <a:r>
              <a:rPr lang="ru-RU" sz="3200" b="1" dirty="0">
                <a:solidFill>
                  <a:srgbClr val="C0504D">
                    <a:lumMod val="50000"/>
                  </a:srgbClr>
                </a:solidFill>
              </a:rPr>
              <a:t>ООО «</a:t>
            </a:r>
            <a:r>
              <a:rPr lang="ru-RU" sz="3200" b="1" dirty="0" err="1">
                <a:solidFill>
                  <a:srgbClr val="C0504D">
                    <a:lumMod val="50000"/>
                  </a:srgbClr>
                </a:solidFill>
              </a:rPr>
              <a:t>Борисовская</a:t>
            </a:r>
            <a:r>
              <a:rPr lang="ru-RU" sz="3200" b="1" dirty="0">
                <a:solidFill>
                  <a:srgbClr val="C0504D">
                    <a:lumMod val="50000"/>
                  </a:srgbClr>
                </a:solidFill>
              </a:rPr>
              <a:t> керамика»?</a:t>
            </a:r>
          </a:p>
          <a:p>
            <a:pPr lvl="0"/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926" y="50303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3180" y="5272211"/>
            <a:ext cx="86375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i="1" dirty="0" err="1" smtClean="0">
                <a:solidFill>
                  <a:srgbClr val="C0504D">
                    <a:lumMod val="50000"/>
                  </a:srgbClr>
                </a:solidFill>
              </a:rPr>
              <a:t>Борисовская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 керамика 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сохраняет </a:t>
            </a:r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традиции гончарного дела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,</a:t>
            </a:r>
          </a:p>
          <a:p>
            <a:pPr lvl="0"/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в </a:t>
            </a:r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том числе и глиняной игрушки</a:t>
            </a:r>
            <a:endParaRPr lang="ru-RU" sz="36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4502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9128" y="1744704"/>
            <a:ext cx="4705152" cy="35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194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6180282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rgbClr val="C0504D">
                    <a:lumMod val="50000"/>
                  </a:srgbClr>
                </a:solidFill>
              </a:rPr>
              <a:t>Загадка</a:t>
            </a:r>
            <a:r>
              <a:rPr lang="ru-RU" sz="2800" b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2800" b="1" dirty="0">
                <a:solidFill>
                  <a:srgbClr val="C0504D">
                    <a:lumMod val="50000"/>
                  </a:srgbClr>
                </a:solidFill>
              </a:rPr>
              <a:t>Он из огня железо достаёт</a:t>
            </a:r>
          </a:p>
          <a:p>
            <a:pPr lvl="0"/>
            <a:r>
              <a:rPr lang="ru-RU" sz="2800" b="1" dirty="0">
                <a:solidFill>
                  <a:srgbClr val="C0504D">
                    <a:lumMod val="50000"/>
                  </a:srgbClr>
                </a:solidFill>
              </a:rPr>
              <a:t>Багровое, малиновое, красное -</a:t>
            </a:r>
          </a:p>
          <a:p>
            <a:pPr lvl="0"/>
            <a:r>
              <a:rPr lang="ru-RU" sz="2800" b="1" dirty="0">
                <a:solidFill>
                  <a:srgbClr val="C0504D">
                    <a:lumMod val="50000"/>
                  </a:srgbClr>
                </a:solidFill>
              </a:rPr>
              <a:t>И молотом тяжёлым сильно бьёт,</a:t>
            </a:r>
          </a:p>
          <a:p>
            <a:pPr lvl="0"/>
            <a:r>
              <a:rPr lang="ru-RU" sz="2800" b="1" dirty="0">
                <a:solidFill>
                  <a:srgbClr val="C0504D">
                    <a:lumMod val="50000"/>
                  </a:srgbClr>
                </a:solidFill>
              </a:rPr>
              <a:t>И вьются искры жаркие, опасные.</a:t>
            </a:r>
          </a:p>
          <a:p>
            <a:pPr lvl="0"/>
            <a:r>
              <a:rPr lang="ru-RU" sz="2800" b="1" dirty="0">
                <a:solidFill>
                  <a:srgbClr val="C0504D">
                    <a:lumMod val="50000"/>
                  </a:srgbClr>
                </a:solidFill>
              </a:rPr>
              <a:t>И для доспехов он нагнёт колец,</a:t>
            </a:r>
          </a:p>
          <a:p>
            <a:pPr lvl="0"/>
            <a:r>
              <a:rPr lang="ru-RU" sz="2800" b="1" dirty="0">
                <a:solidFill>
                  <a:srgbClr val="C0504D">
                    <a:lumMod val="50000"/>
                  </a:srgbClr>
                </a:solidFill>
              </a:rPr>
              <a:t>И подкуёт коней ватаге людной</a:t>
            </a:r>
          </a:p>
          <a:p>
            <a:pPr lvl="0"/>
            <a:r>
              <a:rPr lang="ru-RU" sz="2800" b="1" dirty="0">
                <a:solidFill>
                  <a:srgbClr val="C0504D">
                    <a:lumMod val="50000"/>
                  </a:srgbClr>
                </a:solidFill>
              </a:rPr>
              <a:t>Ремесленник мирской науки трудной,</a:t>
            </a:r>
          </a:p>
          <a:p>
            <a:pPr lvl="0"/>
            <a:r>
              <a:rPr lang="ru-RU" sz="2800" b="1" dirty="0">
                <a:solidFill>
                  <a:srgbClr val="C0504D">
                    <a:lumMod val="50000"/>
                  </a:srgbClr>
                </a:solidFill>
              </a:rPr>
              <a:t>Меча создатель и брони ...</a:t>
            </a:r>
            <a:endParaRPr lang="ru-RU" sz="2800" b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926" y="50303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420" y="5484372"/>
            <a:ext cx="8803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Кузнец</a:t>
            </a:r>
            <a:endParaRPr lang="ru-RU" sz="36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352" y="364502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6920" y="3240082"/>
            <a:ext cx="252028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5496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290265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Загадка: Если встретишь на дороге,</a:t>
            </a:r>
          </a:p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То увязнут сильно ноги.</a:t>
            </a:r>
          </a:p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А сделать миску или вазу –</a:t>
            </a:r>
          </a:p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Она понадобится сразу. </a:t>
            </a:r>
          </a:p>
          <a:p>
            <a:pPr lvl="0"/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926" y="50303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420" y="5484372"/>
            <a:ext cx="8132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Глина</a:t>
            </a:r>
            <a:endParaRPr lang="ru-RU" sz="36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47" y="364502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20512" r="18449"/>
          <a:stretch/>
        </p:blipFill>
        <p:spPr>
          <a:xfrm>
            <a:off x="4499992" y="2492896"/>
            <a:ext cx="3384376" cy="311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9167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747955" cy="4093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err="1">
                <a:solidFill>
                  <a:srgbClr val="C0504D">
                    <a:lumMod val="50000"/>
                  </a:srgbClr>
                </a:solidFill>
              </a:rPr>
              <a:t>Загадка:День</a:t>
            </a:r>
            <a:r>
              <a:rPr lang="ru-RU" sz="2800" b="1" dirty="0">
                <a:solidFill>
                  <a:srgbClr val="C0504D">
                    <a:lumMod val="50000"/>
                  </a:srgbClr>
                </a:solidFill>
              </a:rPr>
              <a:t> ото дня к совершенству стремится</a:t>
            </a:r>
          </a:p>
          <a:p>
            <a:pPr lvl="0"/>
            <a:r>
              <a:rPr lang="ru-RU" sz="2800" b="1" dirty="0">
                <a:solidFill>
                  <a:srgbClr val="C0504D">
                    <a:lumMod val="50000"/>
                  </a:srgbClr>
                </a:solidFill>
              </a:rPr>
              <a:t>Мастер, которого глина боится.</a:t>
            </a:r>
          </a:p>
          <a:p>
            <a:pPr lvl="0"/>
            <a:r>
              <a:rPr lang="ru-RU" sz="2800" b="1" dirty="0">
                <a:solidFill>
                  <a:srgbClr val="C0504D">
                    <a:lumMod val="50000"/>
                  </a:srgbClr>
                </a:solidFill>
              </a:rPr>
              <a:t>Крутится-вертится маленький круг,</a:t>
            </a:r>
          </a:p>
          <a:p>
            <a:pPr lvl="0"/>
            <a:r>
              <a:rPr lang="ru-RU" sz="2800" b="1" dirty="0">
                <a:solidFill>
                  <a:srgbClr val="C0504D">
                    <a:lumMod val="50000"/>
                  </a:srgbClr>
                </a:solidFill>
              </a:rPr>
              <a:t>Мастера верный помощник и друг.</a:t>
            </a:r>
          </a:p>
          <a:p>
            <a:pPr lvl="0"/>
            <a:r>
              <a:rPr lang="ru-RU" sz="2800" b="1" dirty="0">
                <a:solidFill>
                  <a:srgbClr val="C0504D">
                    <a:lumMod val="50000"/>
                  </a:srgbClr>
                </a:solidFill>
              </a:rPr>
              <a:t>Вазы, подсвечники, чашки, кувшины</a:t>
            </a:r>
          </a:p>
          <a:p>
            <a:pPr lvl="0"/>
            <a:r>
              <a:rPr lang="ru-RU" sz="2800" b="1" dirty="0">
                <a:solidFill>
                  <a:srgbClr val="C0504D">
                    <a:lumMod val="50000"/>
                  </a:srgbClr>
                </a:solidFill>
              </a:rPr>
              <a:t>Мигом растут из бесформенной глины.</a:t>
            </a:r>
          </a:p>
          <a:p>
            <a:pPr lvl="0"/>
            <a:r>
              <a:rPr lang="ru-RU" sz="2800" b="1" dirty="0">
                <a:solidFill>
                  <a:srgbClr val="C0504D">
                    <a:lumMod val="50000"/>
                  </a:srgbClr>
                </a:solidFill>
              </a:rPr>
              <a:t>Ну-ка, ребята, теперь </a:t>
            </a:r>
            <a:r>
              <a:rPr lang="ru-RU" sz="2800" b="1" dirty="0" smtClean="0">
                <a:solidFill>
                  <a:srgbClr val="C0504D">
                    <a:lumMod val="50000"/>
                  </a:srgbClr>
                </a:solidFill>
              </a:rPr>
              <a:t>ваш </a:t>
            </a:r>
            <a:r>
              <a:rPr lang="ru-RU" sz="2800" b="1" dirty="0">
                <a:solidFill>
                  <a:srgbClr val="C0504D">
                    <a:lumMod val="50000"/>
                  </a:srgbClr>
                </a:solidFill>
              </a:rPr>
              <a:t>черёд.</a:t>
            </a:r>
          </a:p>
          <a:p>
            <a:pPr lvl="0"/>
            <a:r>
              <a:rPr lang="ru-RU" sz="2800" b="1" dirty="0">
                <a:solidFill>
                  <a:srgbClr val="C0504D">
                    <a:lumMod val="50000"/>
                  </a:srgbClr>
                </a:solidFill>
              </a:rPr>
              <a:t>Мастера этого кто назовёт?  </a:t>
            </a:r>
          </a:p>
          <a:p>
            <a:pPr lvl="0"/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 </a:t>
            </a:r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926" y="50303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420" y="5484372"/>
            <a:ext cx="8132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Гончар</a:t>
            </a:r>
            <a:endParaRPr lang="ru-RU" sz="36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05064"/>
            <a:ext cx="1629895" cy="1629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1240" y="3328256"/>
            <a:ext cx="2879265" cy="23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7602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4396332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Загадка: </a:t>
            </a:r>
          </a:p>
          <a:p>
            <a:pPr lvl="0"/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Птичка-невеличка</a:t>
            </a:r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Носиком 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нырнет</a:t>
            </a:r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,</a:t>
            </a:r>
          </a:p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Хвостиком вильнёт –</a:t>
            </a:r>
          </a:p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Дорожку проведёт.</a:t>
            </a:r>
          </a:p>
          <a:p>
            <a:pPr lvl="0"/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926" y="50303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420" y="5484372"/>
            <a:ext cx="8686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Игла для шитья</a:t>
            </a:r>
            <a:endParaRPr lang="ru-RU" sz="36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73016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5466" y="1626252"/>
            <a:ext cx="3845134" cy="395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0307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518</Words>
  <Application>Microsoft Office PowerPoint</Application>
  <PresentationFormat>Экран (4:3)</PresentationFormat>
  <Paragraphs>108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ГАУДО «Белгородский областной  Центр детского и юношеского туризма и экскурсий»  Учебно-методический комплект к маршруту  «Борисовка – слобода воинов, иконописцев и ремесленников»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30</cp:revision>
  <dcterms:created xsi:type="dcterms:W3CDTF">2014-12-19T21:38:15Z</dcterms:created>
  <dcterms:modified xsi:type="dcterms:W3CDTF">2022-08-05T09:31:11Z</dcterms:modified>
</cp:coreProperties>
</file>